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4" r:id="rId15"/>
    <p:sldId id="273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None/>
            </a:pPr>
            <a:endParaRPr lang="en-US" sz="4400" b="0" cap="none" spc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B1E0-F476-4322-AA53-0018286DBC2F}" type="datetime1">
              <a:rPr lang="en-US" smtClean="0"/>
              <a:t>20-Apr-20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944-B6E8-44FA-B3BC-28C8F3B97A63}" type="datetime1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BA2A-22AB-40C3-A6FE-08AE8F5EAD50}" type="datetime1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9E97-DADD-4C08-B07A-21ABC2EC9C0C}" type="datetime1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6430-5DC0-47CA-BF30-F2CEF34F1CCC}" type="datetime1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9D0-9F88-4809-9326-E87DB6BC4685}" type="datetime1">
              <a:rPr lang="en-US" smtClean="0"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D937-36D5-440B-91A0-6786F6EDBFCD}" type="datetime1">
              <a:rPr lang="en-US" smtClean="0"/>
              <a:t>20-Apr-20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020A-2292-4331-AC54-713AADF8BC0C}" type="datetime1">
              <a:rPr lang="en-US" smtClean="0"/>
              <a:t>20-Apr-20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A559-F34C-48D0-A2A2-37B0B078BBAB}" type="datetime1">
              <a:rPr lang="en-US" smtClean="0"/>
              <a:t>20-Apr-20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B5B2-44EC-4F73-968D-750C1952CA62}" type="datetime1">
              <a:rPr lang="en-US" smtClean="0"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9984-D554-4F72-BAB6-CB2CCA8D58F4}" type="datetime1">
              <a:rPr lang="en-US" smtClean="0"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BCC73E2-E386-4A38-B838-238D9BA645F8}" type="datetime1">
              <a:rPr lang="en-US" smtClean="0"/>
              <a:pPr/>
              <a:t>20-Apr-20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bebicamusiceducation.files.wordpress.com/2013/11/d0b1d0b0d180d198d0b0d187d0b8d19b.jpg" TargetMode="External"/><Relationship Id="rId13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s://bebicamusiceducation.files.wordpress.com/2013/11/d182d0b0d187d0bad0b0.jpg" TargetMode="External"/><Relationship Id="rId2" Type="http://schemas.openxmlformats.org/officeDocument/2006/relationships/hyperlink" Target="https://bebicamusiceducation.files.wordpress.com/2013/11/whole-note-1612024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ebicamusiceducation.files.wordpress.com/2013/11/d0bed0b1d0bed198d0b5d0bdd0b0-d0b3d0bbd0b0d0b2d0b0.jpg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hyperlink" Target="https://bebicamusiceducation.files.wordpress.com/2013/11/d180d0b5d0b1d180d0be.jpg" TargetMode="External"/><Relationship Id="rId4" Type="http://schemas.openxmlformats.org/officeDocument/2006/relationships/hyperlink" Target="https://bebicamusiceducation.files.wordpress.com/2013/11/d0bdd0bed182d0bdd0b8-d0b2d180d0b0d182.jpg" TargetMode="Externa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bebicamusiceducation.files.wordpress.com/2013/11/linijski-sistem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s://bebicamusiceducation.files.wordpress.com/2013/11/brojanje-u-linijskom-sistemu.jp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bebicamusiceducation.files.wordpress.com/2013/11/violinski-kljuc-3.jpg" TargetMode="External"/><Relationship Id="rId13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12" Type="http://schemas.openxmlformats.org/officeDocument/2006/relationships/hyperlink" Target="https://bebicamusiceducation.files.wordpress.com/2013/11/violinski-kljuc-5.jpg" TargetMode="External"/><Relationship Id="rId2" Type="http://schemas.openxmlformats.org/officeDocument/2006/relationships/hyperlink" Target="https://bebicamusiceducation.files.wordpress.com/2013/11/violinski-kljuc-6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ebicamusiceducation.files.wordpress.com/2013/11/violinski-kljuc-2.jpg" TargetMode="External"/><Relationship Id="rId11" Type="http://schemas.openxmlformats.org/officeDocument/2006/relationships/image" Target="../media/image14.jpeg"/><Relationship Id="rId5" Type="http://schemas.openxmlformats.org/officeDocument/2006/relationships/image" Target="../media/image11.jpeg"/><Relationship Id="rId10" Type="http://schemas.openxmlformats.org/officeDocument/2006/relationships/hyperlink" Target="https://bebicamusiceducation.files.wordpress.com/2013/11/violinski-kljuc-4.jpg" TargetMode="External"/><Relationship Id="rId4" Type="http://schemas.openxmlformats.org/officeDocument/2006/relationships/hyperlink" Target="https://bebicamusiceducation.files.wordpress.com/2013/11/violinski-kljuc-1.jpg" TargetMode="External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bebicamusiceducation.files.wordpress.com/2013/11/d182d0b0d0bad182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4400" dirty="0"/>
              <a:t>Музичка култура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22.04.2020.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Обновимо научено</a:t>
            </a:r>
            <a:br>
              <a:rPr lang="en-US" sz="4000" dirty="0"/>
            </a:br>
            <a:r>
              <a:rPr lang="sr-Cyrl-RS" sz="2800" dirty="0"/>
              <a:t>Записивање музике/музички знаци/ноте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EE9C51-12AF-43CC-B579-2F3703849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endParaRPr lang="sr-Cyrl-R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58A5DA-6F5A-41C1-A102-2148DE244C19}"/>
              </a:ext>
            </a:extLst>
          </p:cNvPr>
          <p:cNvSpPr txBox="1"/>
          <p:nvPr/>
        </p:nvSpPr>
        <p:spPr>
          <a:xfrm>
            <a:off x="1216241" y="2087832"/>
            <a:ext cx="598354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1.</a:t>
            </a:r>
            <a:r>
              <a:rPr lang="en-US" dirty="0"/>
              <a:t> </a:t>
            </a:r>
            <a:r>
              <a:rPr lang="sr-Cyrl-RS" dirty="0"/>
              <a:t>Које све ноте препознајеш у овом нотном запису?</a:t>
            </a:r>
            <a:endParaRPr lang="en-US" dirty="0"/>
          </a:p>
        </p:txBody>
      </p:sp>
      <p:sp>
        <p:nvSpPr>
          <p:cNvPr id="4" name="TextBox 3">
            <a:hlinkClick r:id="rId2" action="ppaction://hlinksldjump"/>
            <a:extLst>
              <a:ext uri="{FF2B5EF4-FFF2-40B4-BE49-F238E27FC236}">
                <a16:creationId xmlns:a16="http://schemas.microsoft.com/office/drawing/2014/main" id="{22F586D1-8B37-4371-AA67-2E5EE25965B1}"/>
              </a:ext>
            </a:extLst>
          </p:cNvPr>
          <p:cNvSpPr txBox="1"/>
          <p:nvPr/>
        </p:nvSpPr>
        <p:spPr>
          <a:xfrm>
            <a:off x="435007" y="2695580"/>
            <a:ext cx="45808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а) ДО,РЕ,МИ,ФА,СОЛ,ЛА</a:t>
            </a:r>
            <a:endParaRPr lang="en-US" dirty="0"/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0D7F845F-E12B-4C68-AC65-9B57E46A9D20}"/>
              </a:ext>
            </a:extLst>
          </p:cNvPr>
          <p:cNvSpPr txBox="1"/>
          <p:nvPr/>
        </p:nvSpPr>
        <p:spPr>
          <a:xfrm>
            <a:off x="177552" y="3199849"/>
            <a:ext cx="414587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б)ДО,РЕ,МИ,ФА</a:t>
            </a:r>
            <a:endParaRPr lang="en-US" dirty="0"/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4D0116CA-6B0E-4FE3-BB9F-38D8B734885A}"/>
              </a:ext>
            </a:extLst>
          </p:cNvPr>
          <p:cNvSpPr txBox="1"/>
          <p:nvPr/>
        </p:nvSpPr>
        <p:spPr>
          <a:xfrm>
            <a:off x="435007" y="3704118"/>
            <a:ext cx="423464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в)ЛА,СОЛ,ФА,МИ,ДО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FD1AB98-33BE-4AE7-B906-E16B1AE14E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297" y="2719371"/>
            <a:ext cx="5924629" cy="22680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818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Обновимо научено</a:t>
            </a:r>
            <a:br>
              <a:rPr lang="en-US" sz="4000" dirty="0"/>
            </a:br>
            <a:r>
              <a:rPr lang="sr-Cyrl-RS" sz="2800" dirty="0"/>
              <a:t>Записивање музике/музички знаци/ноте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EE9C51-12AF-43CC-B579-2F3703849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endParaRPr lang="sr-Cyrl-R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58A5DA-6F5A-41C1-A102-2148DE244C19}"/>
              </a:ext>
            </a:extLst>
          </p:cNvPr>
          <p:cNvSpPr txBox="1"/>
          <p:nvPr/>
        </p:nvSpPr>
        <p:spPr>
          <a:xfrm>
            <a:off x="1344966" y="2181957"/>
            <a:ext cx="424352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1.</a:t>
            </a:r>
            <a:r>
              <a:rPr lang="en-US" dirty="0"/>
              <a:t> </a:t>
            </a:r>
            <a:r>
              <a:rPr lang="sr-Cyrl-RS" dirty="0"/>
              <a:t>У музици назив </a:t>
            </a:r>
            <a:r>
              <a:rPr lang="sr-Cyrl-RS" b="1" dirty="0"/>
              <a:t>темпо</a:t>
            </a:r>
            <a:r>
              <a:rPr lang="sr-Cyrl-RS" dirty="0"/>
              <a:t> је израз за:</a:t>
            </a:r>
            <a:endParaRPr lang="en-US" dirty="0"/>
          </a:p>
        </p:txBody>
      </p:sp>
      <p:sp>
        <p:nvSpPr>
          <p:cNvPr id="4" name="TextBox 3">
            <a:hlinkClick r:id="rId2" action="ppaction://hlinksldjump"/>
            <a:extLst>
              <a:ext uri="{FF2B5EF4-FFF2-40B4-BE49-F238E27FC236}">
                <a16:creationId xmlns:a16="http://schemas.microsoft.com/office/drawing/2014/main" id="{22F586D1-8B37-4371-AA67-2E5EE25965B1}"/>
              </a:ext>
            </a:extLst>
          </p:cNvPr>
          <p:cNvSpPr txBox="1"/>
          <p:nvPr/>
        </p:nvSpPr>
        <p:spPr>
          <a:xfrm>
            <a:off x="1216241" y="2732371"/>
            <a:ext cx="64451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а) Опис брзине и начина извођења музичког дела.</a:t>
            </a:r>
            <a:endParaRPr lang="en-US" dirty="0"/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0D7F845F-E12B-4C68-AC65-9B57E46A9D20}"/>
              </a:ext>
            </a:extLst>
          </p:cNvPr>
          <p:cNvSpPr txBox="1"/>
          <p:nvPr/>
        </p:nvSpPr>
        <p:spPr>
          <a:xfrm>
            <a:off x="1509202" y="3282785"/>
            <a:ext cx="54952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б) Место где треба да се изводи музичко дело. </a:t>
            </a:r>
            <a:endParaRPr lang="en-US" dirty="0"/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4D0116CA-6B0E-4FE3-BB9F-38D8B734885A}"/>
              </a:ext>
            </a:extLst>
          </p:cNvPr>
          <p:cNvSpPr txBox="1"/>
          <p:nvPr/>
        </p:nvSpPr>
        <p:spPr>
          <a:xfrm>
            <a:off x="1509202" y="3787054"/>
            <a:ext cx="63608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в) Сваку композицију која се изводи уз помоћ бубњева.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8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Обновимо научено</a:t>
            </a:r>
            <a:br>
              <a:rPr lang="en-US" sz="4000" dirty="0"/>
            </a:br>
            <a:r>
              <a:rPr lang="sr-Cyrl-RS" sz="2800" dirty="0"/>
              <a:t>Записивање музике/музички знаци/ноте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EE9C51-12AF-43CC-B579-2F3703849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endParaRPr lang="sr-Cyrl-R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58A5DA-6F5A-41C1-A102-2148DE244C19}"/>
              </a:ext>
            </a:extLst>
          </p:cNvPr>
          <p:cNvSpPr txBox="1"/>
          <p:nvPr/>
        </p:nvSpPr>
        <p:spPr>
          <a:xfrm>
            <a:off x="1344966" y="2181957"/>
            <a:ext cx="424352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1.</a:t>
            </a:r>
            <a:r>
              <a:rPr lang="en-US" dirty="0"/>
              <a:t> </a:t>
            </a:r>
            <a:r>
              <a:rPr lang="sr-Cyrl-RS" dirty="0"/>
              <a:t>Ознаке за </a:t>
            </a:r>
            <a:r>
              <a:rPr lang="sr-Cyrl-RS" b="1" dirty="0"/>
              <a:t>темпо</a:t>
            </a:r>
            <a:r>
              <a:rPr lang="sr-Cyrl-RS" dirty="0"/>
              <a:t> налазе се:</a:t>
            </a:r>
            <a:endParaRPr lang="en-US" dirty="0"/>
          </a:p>
        </p:txBody>
      </p:sp>
      <p:sp>
        <p:nvSpPr>
          <p:cNvPr id="4" name="TextBox 3">
            <a:hlinkClick r:id="rId2" action="ppaction://hlinksldjump"/>
            <a:extLst>
              <a:ext uri="{FF2B5EF4-FFF2-40B4-BE49-F238E27FC236}">
                <a16:creationId xmlns:a16="http://schemas.microsoft.com/office/drawing/2014/main" id="{22F586D1-8B37-4371-AA67-2E5EE25965B1}"/>
              </a:ext>
            </a:extLst>
          </p:cNvPr>
          <p:cNvSpPr txBox="1"/>
          <p:nvPr/>
        </p:nvSpPr>
        <p:spPr>
          <a:xfrm>
            <a:off x="1216241" y="2732371"/>
            <a:ext cx="64451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а) испод нотног записа у доњем десном углу.</a:t>
            </a:r>
            <a:endParaRPr lang="en-US" dirty="0"/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0D7F845F-E12B-4C68-AC65-9B57E46A9D20}"/>
              </a:ext>
            </a:extLst>
          </p:cNvPr>
          <p:cNvSpPr txBox="1"/>
          <p:nvPr/>
        </p:nvSpPr>
        <p:spPr>
          <a:xfrm>
            <a:off x="1855430" y="3101703"/>
            <a:ext cx="746612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б) изнад нотног записа и непосредно на месту где почиње њихово дејство.</a:t>
            </a:r>
            <a:endParaRPr lang="en-US" dirty="0"/>
          </a:p>
        </p:txBody>
      </p:sp>
      <p:sp>
        <p:nvSpPr>
          <p:cNvPr id="7" name="TextBox 6">
            <a:hlinkClick r:id="rId2" action="ppaction://hlinksldjump"/>
            <a:extLst>
              <a:ext uri="{FF2B5EF4-FFF2-40B4-BE49-F238E27FC236}">
                <a16:creationId xmlns:a16="http://schemas.microsoft.com/office/drawing/2014/main" id="{4D0116CA-6B0E-4FE3-BB9F-38D8B734885A}"/>
              </a:ext>
            </a:extLst>
          </p:cNvPr>
          <p:cNvSpPr txBox="1"/>
          <p:nvPr/>
        </p:nvSpPr>
        <p:spPr>
          <a:xfrm>
            <a:off x="1278385" y="3748034"/>
            <a:ext cx="452317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в) поред виолинског кључа.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71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Обновимо научено</a:t>
            </a:r>
            <a:br>
              <a:rPr lang="en-US" sz="4000" dirty="0"/>
            </a:br>
            <a:r>
              <a:rPr lang="sr-Cyrl-RS" sz="2800" dirty="0"/>
              <a:t>Записивање музике/музички знаци/ноте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EE9C51-12AF-43CC-B579-2F3703849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endParaRPr lang="sr-Cyrl-R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58A5DA-6F5A-41C1-A102-2148DE244C19}"/>
              </a:ext>
            </a:extLst>
          </p:cNvPr>
          <p:cNvSpPr txBox="1"/>
          <p:nvPr/>
        </p:nvSpPr>
        <p:spPr>
          <a:xfrm>
            <a:off x="2064057" y="2151697"/>
            <a:ext cx="424352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b="1" dirty="0"/>
              <a:t>Ознаке за темпо:</a:t>
            </a:r>
            <a:endParaRPr lang="en-US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755989-0325-416C-A3E8-80D4030F63BE}"/>
              </a:ext>
            </a:extLst>
          </p:cNvPr>
          <p:cNvSpPr txBox="1"/>
          <p:nvPr/>
        </p:nvSpPr>
        <p:spPr>
          <a:xfrm>
            <a:off x="2991775" y="2521029"/>
            <a:ext cx="4163627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i="1" dirty="0"/>
              <a:t>presto</a:t>
            </a:r>
            <a:r>
              <a:rPr lang="en-US" dirty="0"/>
              <a:t> - </a:t>
            </a:r>
            <a:r>
              <a:rPr lang="sr-Cyrl-RS" dirty="0"/>
              <a:t>журно, хитро</a:t>
            </a:r>
          </a:p>
          <a:p>
            <a:r>
              <a:rPr lang="en-US" i="1" dirty="0" err="1"/>
              <a:t>vivace</a:t>
            </a:r>
            <a:r>
              <a:rPr lang="en-US" dirty="0"/>
              <a:t> - </a:t>
            </a:r>
            <a:r>
              <a:rPr lang="sr-Cyrl-RS" dirty="0"/>
              <a:t>живо</a:t>
            </a:r>
          </a:p>
          <a:p>
            <a:r>
              <a:rPr lang="en-US" i="1" dirty="0"/>
              <a:t>allegro</a:t>
            </a:r>
            <a:r>
              <a:rPr lang="en-US" dirty="0"/>
              <a:t> - </a:t>
            </a:r>
            <a:r>
              <a:rPr lang="sr-Cyrl-RS" dirty="0"/>
              <a:t>брзо</a:t>
            </a:r>
          </a:p>
          <a:p>
            <a:r>
              <a:rPr lang="en-US" i="1" dirty="0"/>
              <a:t>allegretto</a:t>
            </a:r>
            <a:r>
              <a:rPr lang="en-US" dirty="0"/>
              <a:t> - </a:t>
            </a:r>
            <a:r>
              <a:rPr lang="sr-Cyrl-RS" dirty="0"/>
              <a:t>доста окретно</a:t>
            </a:r>
          </a:p>
          <a:p>
            <a:r>
              <a:rPr lang="en-US" i="1" dirty="0"/>
              <a:t>moderato</a:t>
            </a:r>
            <a:r>
              <a:rPr lang="en-US" dirty="0"/>
              <a:t> - </a:t>
            </a:r>
            <a:r>
              <a:rPr lang="sr-Cyrl-RS" dirty="0"/>
              <a:t>умерено</a:t>
            </a:r>
          </a:p>
          <a:p>
            <a:r>
              <a:rPr lang="en-US" i="1" dirty="0"/>
              <a:t>andantino</a:t>
            </a:r>
            <a:r>
              <a:rPr lang="en-US" dirty="0"/>
              <a:t> - </a:t>
            </a:r>
            <a:r>
              <a:rPr lang="sr-Cyrl-RS" dirty="0"/>
              <a:t>мало брже него анданте</a:t>
            </a:r>
          </a:p>
          <a:p>
            <a:r>
              <a:rPr lang="en-US" i="1" dirty="0"/>
              <a:t>andante</a:t>
            </a:r>
            <a:r>
              <a:rPr lang="en-US" dirty="0"/>
              <a:t> - </a:t>
            </a:r>
            <a:r>
              <a:rPr lang="sr-Cyrl-RS" dirty="0"/>
              <a:t>умерено лагано</a:t>
            </a:r>
          </a:p>
          <a:p>
            <a:r>
              <a:rPr lang="en-US" i="1" dirty="0"/>
              <a:t>grave</a:t>
            </a:r>
            <a:r>
              <a:rPr lang="en-US" dirty="0"/>
              <a:t> - </a:t>
            </a:r>
            <a:r>
              <a:rPr lang="sr-Cyrl-RS" dirty="0"/>
              <a:t>тешко, озбиљно</a:t>
            </a:r>
          </a:p>
          <a:p>
            <a:r>
              <a:rPr lang="en-US" i="1" dirty="0"/>
              <a:t>adagio</a:t>
            </a:r>
            <a:r>
              <a:rPr lang="en-US" dirty="0"/>
              <a:t> - </a:t>
            </a:r>
            <a:r>
              <a:rPr lang="sr-Cyrl-RS" dirty="0"/>
              <a:t>лагано и озбиљно</a:t>
            </a:r>
          </a:p>
          <a:p>
            <a:r>
              <a:rPr lang="en-US" i="1" dirty="0"/>
              <a:t>lento</a:t>
            </a:r>
            <a:r>
              <a:rPr lang="en-US" dirty="0"/>
              <a:t> - </a:t>
            </a:r>
            <a:r>
              <a:rPr lang="sr-Cyrl-RS" dirty="0"/>
              <a:t>споро</a:t>
            </a:r>
          </a:p>
          <a:p>
            <a:r>
              <a:rPr lang="en-US" i="1" dirty="0"/>
              <a:t>larghetto</a:t>
            </a:r>
            <a:r>
              <a:rPr lang="en-US" dirty="0"/>
              <a:t> - </a:t>
            </a:r>
            <a:r>
              <a:rPr lang="sr-Cyrl-RS" dirty="0"/>
              <a:t>доста широко</a:t>
            </a:r>
          </a:p>
          <a:p>
            <a:r>
              <a:rPr lang="en-US" i="1" dirty="0"/>
              <a:t>largo</a:t>
            </a:r>
            <a:r>
              <a:rPr lang="en-US" dirty="0"/>
              <a:t> - </a:t>
            </a:r>
            <a:r>
              <a:rPr lang="sr-Cyrl-RS" dirty="0"/>
              <a:t>широко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513658-6D82-4AA4-947D-9A34C4655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5402" y="2055576"/>
            <a:ext cx="4074468" cy="1945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F9EB31B-4C7E-48F1-BD2D-260D095144E2}"/>
              </a:ext>
            </a:extLst>
          </p:cNvPr>
          <p:cNvCxnSpPr/>
          <p:nvPr/>
        </p:nvCxnSpPr>
        <p:spPr>
          <a:xfrm>
            <a:off x="5255581" y="2336363"/>
            <a:ext cx="2370337" cy="282550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35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Обновимо научено</a:t>
            </a:r>
            <a:br>
              <a:rPr lang="en-US" sz="4000" dirty="0"/>
            </a:br>
            <a:r>
              <a:rPr lang="sr-Cyrl-RS" sz="2800" dirty="0"/>
              <a:t>Записивање музике/музички знаци/ноте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EE9C51-12AF-43CC-B579-2F3703849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endParaRPr lang="sr-Cyrl-R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58A5DA-6F5A-41C1-A102-2148DE244C19}"/>
              </a:ext>
            </a:extLst>
          </p:cNvPr>
          <p:cNvSpPr txBox="1"/>
          <p:nvPr/>
        </p:nvSpPr>
        <p:spPr>
          <a:xfrm>
            <a:off x="1344966" y="2181957"/>
            <a:ext cx="68224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1.</a:t>
            </a:r>
            <a:r>
              <a:rPr lang="en-US" dirty="0"/>
              <a:t> </a:t>
            </a:r>
            <a:r>
              <a:rPr lang="sr-Cyrl-RS" dirty="0"/>
              <a:t>Знак изнад тона МИ у нотном запису на слици назива се:</a:t>
            </a:r>
            <a:endParaRPr lang="en-US" dirty="0"/>
          </a:p>
        </p:txBody>
      </p:sp>
      <p:sp>
        <p:nvSpPr>
          <p:cNvPr id="4" name="TextBox 3">
            <a:hlinkClick r:id="rId2" action="ppaction://hlinksldjump"/>
            <a:extLst>
              <a:ext uri="{FF2B5EF4-FFF2-40B4-BE49-F238E27FC236}">
                <a16:creationId xmlns:a16="http://schemas.microsoft.com/office/drawing/2014/main" id="{22F586D1-8B37-4371-AA67-2E5EE25965B1}"/>
              </a:ext>
            </a:extLst>
          </p:cNvPr>
          <p:cNvSpPr txBox="1"/>
          <p:nvPr/>
        </p:nvSpPr>
        <p:spPr>
          <a:xfrm>
            <a:off x="358805" y="2617391"/>
            <a:ext cx="64451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а) Корона (продужено трајање нота/паузе)</a:t>
            </a:r>
            <a:endParaRPr lang="en-US" dirty="0"/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0D7F845F-E12B-4C68-AC65-9B57E46A9D20}"/>
              </a:ext>
            </a:extLst>
          </p:cNvPr>
          <p:cNvSpPr txBox="1"/>
          <p:nvPr/>
        </p:nvSpPr>
        <p:spPr>
          <a:xfrm>
            <a:off x="-19160" y="3151361"/>
            <a:ext cx="746612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б) Полумесец (скраћено трајање нота/паузе)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21B2F0-4FD5-46D2-963A-070E6C0A99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399" y="3520693"/>
            <a:ext cx="5173029" cy="24703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256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Обновимо научено</a:t>
            </a:r>
            <a:br>
              <a:rPr lang="en-US" sz="4000" dirty="0"/>
            </a:br>
            <a:r>
              <a:rPr lang="sr-Cyrl-RS" sz="2800" dirty="0"/>
              <a:t>Записивање музике/музички знаци/ноте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EE9C51-12AF-43CC-B579-2F3703849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endParaRPr lang="sr-Cyrl-R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58A5DA-6F5A-41C1-A102-2148DE244C19}"/>
              </a:ext>
            </a:extLst>
          </p:cNvPr>
          <p:cNvSpPr txBox="1"/>
          <p:nvPr/>
        </p:nvSpPr>
        <p:spPr>
          <a:xfrm>
            <a:off x="1344966" y="2181957"/>
            <a:ext cx="68224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1.</a:t>
            </a:r>
            <a:r>
              <a:rPr lang="en-US" dirty="0"/>
              <a:t> </a:t>
            </a:r>
            <a:r>
              <a:rPr lang="sr-Cyrl-RS" dirty="0"/>
              <a:t>Растојања у висини између било која два тона називају се:</a:t>
            </a:r>
            <a:endParaRPr lang="en-US" dirty="0"/>
          </a:p>
        </p:txBody>
      </p:sp>
      <p:sp>
        <p:nvSpPr>
          <p:cNvPr id="4" name="TextBox 3">
            <a:hlinkClick r:id="rId2" action="ppaction://hlinksldjump"/>
            <a:extLst>
              <a:ext uri="{FF2B5EF4-FFF2-40B4-BE49-F238E27FC236}">
                <a16:creationId xmlns:a16="http://schemas.microsoft.com/office/drawing/2014/main" id="{22F586D1-8B37-4371-AA67-2E5EE25965B1}"/>
              </a:ext>
            </a:extLst>
          </p:cNvPr>
          <p:cNvSpPr txBox="1"/>
          <p:nvPr/>
        </p:nvSpPr>
        <p:spPr>
          <a:xfrm>
            <a:off x="-736847" y="2789736"/>
            <a:ext cx="64451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а) Модерати</a:t>
            </a:r>
            <a:endParaRPr lang="en-US" dirty="0"/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0D7F845F-E12B-4C68-AC65-9B57E46A9D20}"/>
              </a:ext>
            </a:extLst>
          </p:cNvPr>
          <p:cNvSpPr txBox="1"/>
          <p:nvPr/>
        </p:nvSpPr>
        <p:spPr>
          <a:xfrm>
            <a:off x="-1180733" y="3232453"/>
            <a:ext cx="746612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б) Интервали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55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Обновимо научено</a:t>
            </a:r>
            <a:br>
              <a:rPr lang="en-US" sz="4000" dirty="0"/>
            </a:br>
            <a:r>
              <a:rPr lang="sr-Cyrl-RS" sz="2800" dirty="0"/>
              <a:t>Записивање музике/музички знаци/ноте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EE9C51-12AF-43CC-B579-2F3703849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endParaRPr lang="sr-Cyrl-R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58A5DA-6F5A-41C1-A102-2148DE244C19}"/>
              </a:ext>
            </a:extLst>
          </p:cNvPr>
          <p:cNvSpPr txBox="1"/>
          <p:nvPr/>
        </p:nvSpPr>
        <p:spPr>
          <a:xfrm>
            <a:off x="1344966" y="2181957"/>
            <a:ext cx="68224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Хвала на пажњи!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F586D1-8B37-4371-AA67-2E5EE25965B1}"/>
              </a:ext>
            </a:extLst>
          </p:cNvPr>
          <p:cNvSpPr txBox="1"/>
          <p:nvPr/>
        </p:nvSpPr>
        <p:spPr>
          <a:xfrm>
            <a:off x="1344966" y="2686226"/>
            <a:ext cx="682249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Домаћи задатак: Уколико сте имали потешкоћа приликом одговарања на ова питања, поновите све што смо радили до сад.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95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Обновимо научено</a:t>
            </a:r>
            <a:br>
              <a:rPr lang="en-US" sz="4000" dirty="0"/>
            </a:br>
            <a:r>
              <a:rPr lang="sr-Cyrl-RS" sz="2800" dirty="0"/>
              <a:t>Записивање музике/музички знаци/ноте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EE9C51-12AF-43CC-B579-2F3703849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 err="1"/>
              <a:t>Музика</a:t>
            </a:r>
            <a:r>
              <a:rPr lang="en-US" b="1" dirty="0"/>
              <a:t> </a:t>
            </a:r>
            <a:r>
              <a:rPr lang="en-US" b="1" dirty="0" err="1"/>
              <a:t>се</a:t>
            </a:r>
            <a:r>
              <a:rPr lang="en-US" b="1" dirty="0"/>
              <a:t> </a:t>
            </a:r>
            <a:r>
              <a:rPr lang="en-US" b="1" dirty="0" err="1"/>
              <a:t>записује</a:t>
            </a:r>
            <a:r>
              <a:rPr lang="en-US" b="1" dirty="0"/>
              <a:t> </a:t>
            </a:r>
            <a:r>
              <a:rPr lang="en-US" b="1" dirty="0" err="1"/>
              <a:t>музичким</a:t>
            </a:r>
            <a:r>
              <a:rPr lang="en-US" b="1" dirty="0"/>
              <a:t> </a:t>
            </a:r>
            <a:r>
              <a:rPr lang="en-US" b="1" dirty="0" err="1"/>
              <a:t>словима</a:t>
            </a:r>
            <a:r>
              <a:rPr lang="en-US" b="1" dirty="0"/>
              <a:t> – НОТАМА.</a:t>
            </a:r>
            <a:endParaRPr lang="en-US" dirty="0"/>
          </a:p>
          <a:p>
            <a:pPr fontAlgn="base"/>
            <a:r>
              <a:rPr lang="en-US" b="1" dirty="0" err="1"/>
              <a:t>Свака</a:t>
            </a:r>
            <a:r>
              <a:rPr lang="en-US" b="1" dirty="0"/>
              <a:t> </a:t>
            </a:r>
            <a:r>
              <a:rPr lang="en-US" b="1" dirty="0" err="1"/>
              <a:t>нота</a:t>
            </a:r>
            <a:r>
              <a:rPr lang="en-US" b="1" dirty="0"/>
              <a:t> </a:t>
            </a:r>
            <a:r>
              <a:rPr lang="en-US" b="1" dirty="0" err="1"/>
              <a:t>има</a:t>
            </a:r>
            <a:r>
              <a:rPr lang="en-US" b="1" dirty="0"/>
              <a:t> </a:t>
            </a:r>
            <a:r>
              <a:rPr lang="en-US" b="1" dirty="0" err="1"/>
              <a:t>нотну</a:t>
            </a:r>
            <a:r>
              <a:rPr lang="en-US" b="1" dirty="0"/>
              <a:t> </a:t>
            </a:r>
            <a:r>
              <a:rPr lang="en-US" b="1" dirty="0" err="1"/>
              <a:t>главу</a:t>
            </a:r>
            <a:r>
              <a:rPr lang="en-US" b="1" dirty="0"/>
              <a:t>.</a:t>
            </a:r>
            <a:endParaRPr lang="en-US" dirty="0"/>
          </a:p>
          <a:p>
            <a:r>
              <a:rPr lang="en-US" b="1" dirty="0" err="1"/>
              <a:t>Осим</a:t>
            </a:r>
            <a:r>
              <a:rPr lang="en-US" b="1" dirty="0"/>
              <a:t> </a:t>
            </a:r>
            <a:r>
              <a:rPr lang="en-US" b="1" dirty="0" err="1"/>
              <a:t>нотне</a:t>
            </a:r>
            <a:r>
              <a:rPr lang="en-US" b="1" dirty="0"/>
              <a:t> </a:t>
            </a:r>
            <a:r>
              <a:rPr lang="en-US" b="1" dirty="0" err="1"/>
              <a:t>главе</a:t>
            </a:r>
            <a:r>
              <a:rPr lang="en-US" b="1" dirty="0"/>
              <a:t> </a:t>
            </a:r>
            <a:r>
              <a:rPr lang="en-US" b="1" dirty="0" err="1"/>
              <a:t>може</a:t>
            </a:r>
            <a:r>
              <a:rPr lang="en-US" b="1" dirty="0"/>
              <a:t> </a:t>
            </a:r>
            <a:r>
              <a:rPr lang="en-US" b="1" dirty="0" err="1"/>
              <a:t>имати</a:t>
            </a:r>
            <a:r>
              <a:rPr lang="en-US" b="1" dirty="0"/>
              <a:t> и </a:t>
            </a:r>
            <a:r>
              <a:rPr lang="en-US" b="1" dirty="0" err="1"/>
              <a:t>нотни</a:t>
            </a:r>
            <a:r>
              <a:rPr lang="en-US" b="1" dirty="0"/>
              <a:t> </a:t>
            </a:r>
            <a:r>
              <a:rPr lang="en-US" b="1" dirty="0" err="1"/>
              <a:t>врат</a:t>
            </a:r>
            <a:r>
              <a:rPr lang="en-US" b="1" dirty="0"/>
              <a:t>, </a:t>
            </a:r>
            <a:r>
              <a:rPr lang="en-US" b="1" dirty="0" err="1"/>
              <a:t>обојену</a:t>
            </a:r>
            <a:r>
              <a:rPr lang="en-US" b="1" dirty="0"/>
              <a:t> </a:t>
            </a:r>
            <a:r>
              <a:rPr lang="en-US" b="1" dirty="0" err="1"/>
              <a:t>нотну</a:t>
            </a:r>
            <a:r>
              <a:rPr lang="en-US" b="1" dirty="0"/>
              <a:t> </a:t>
            </a:r>
            <a:r>
              <a:rPr lang="en-US" b="1" dirty="0" err="1"/>
              <a:t>главу</a:t>
            </a:r>
            <a:r>
              <a:rPr lang="en-US" b="1" dirty="0"/>
              <a:t>, </a:t>
            </a:r>
            <a:r>
              <a:rPr lang="en-US" b="1" dirty="0" err="1"/>
              <a:t>барјачић</a:t>
            </a:r>
            <a:r>
              <a:rPr lang="en-US" b="1" dirty="0"/>
              <a:t> (</a:t>
            </a:r>
            <a:r>
              <a:rPr lang="en-US" b="1" dirty="0" err="1"/>
              <a:t>заставицу</a:t>
            </a:r>
            <a:r>
              <a:rPr lang="en-US" b="1" dirty="0"/>
              <a:t>), </a:t>
            </a:r>
            <a:r>
              <a:rPr lang="en-US" b="1" dirty="0" err="1"/>
              <a:t>нотно</a:t>
            </a:r>
            <a:r>
              <a:rPr lang="en-US" b="1" dirty="0"/>
              <a:t> </a:t>
            </a:r>
            <a:r>
              <a:rPr lang="en-US" b="1" dirty="0" err="1"/>
              <a:t>ребро</a:t>
            </a:r>
            <a:r>
              <a:rPr lang="en-US" b="1" dirty="0"/>
              <a:t>, </a:t>
            </a:r>
            <a:r>
              <a:rPr lang="en-US" b="1" dirty="0" err="1"/>
              <a:t>тачку</a:t>
            </a:r>
            <a:r>
              <a:rPr lang="en-US" b="1" dirty="0"/>
              <a:t> </a:t>
            </a:r>
            <a:r>
              <a:rPr lang="en-US" b="1" dirty="0" err="1"/>
              <a:t>поред</a:t>
            </a:r>
            <a:r>
              <a:rPr lang="en-US" b="1" dirty="0"/>
              <a:t> </a:t>
            </a:r>
            <a:r>
              <a:rPr lang="en-US" b="1" dirty="0" err="1"/>
              <a:t>ноте</a:t>
            </a:r>
            <a:r>
              <a:rPr lang="en-US" b="1" dirty="0"/>
              <a:t>…</a:t>
            </a:r>
            <a:endParaRPr lang="en-US" dirty="0"/>
          </a:p>
          <a:p>
            <a:endParaRPr lang="en-US" dirty="0"/>
          </a:p>
        </p:txBody>
      </p:sp>
      <p:pic>
        <p:nvPicPr>
          <p:cNvPr id="9" name="Picture 8" descr="Whole-Note-1612024">
            <a:hlinkClick r:id="rId2"/>
            <a:extLst>
              <a:ext uri="{FF2B5EF4-FFF2-40B4-BE49-F238E27FC236}">
                <a16:creationId xmlns:a16="http://schemas.microsoft.com/office/drawing/2014/main" id="{CB270198-B636-41F2-B745-6D089C068241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8385" y="2290321"/>
            <a:ext cx="1428115" cy="6261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НОТНИ ВРАТ">
            <a:hlinkClick r:id="rId4"/>
            <a:extLst>
              <a:ext uri="{FF2B5EF4-FFF2-40B4-BE49-F238E27FC236}">
                <a16:creationId xmlns:a16="http://schemas.microsoft.com/office/drawing/2014/main" id="{114EE3A7-6E2E-4DD5-A295-17A71FDBB1C7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63206" y="4241574"/>
            <a:ext cx="1160780" cy="9848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ОБОЈЕНА ГЛАВА">
            <a:hlinkClick r:id="rId6"/>
            <a:extLst>
              <a:ext uri="{FF2B5EF4-FFF2-40B4-BE49-F238E27FC236}">
                <a16:creationId xmlns:a16="http://schemas.microsoft.com/office/drawing/2014/main" id="{A220268C-1BC3-4DB5-BFFD-F70A91D2583E}"/>
              </a:ext>
            </a:extLst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13873" y="4241574"/>
            <a:ext cx="1026795" cy="10267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БАРЈАЧИЋ">
            <a:hlinkClick r:id="rId8"/>
            <a:extLst>
              <a:ext uri="{FF2B5EF4-FFF2-40B4-BE49-F238E27FC236}">
                <a16:creationId xmlns:a16="http://schemas.microsoft.com/office/drawing/2014/main" id="{32E9F6DC-D5C6-4B85-8F21-D7E23F462F31}"/>
              </a:ext>
            </a:extLst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60653" y="4241574"/>
            <a:ext cx="1160780" cy="9709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 descr="РЕБРО">
            <a:hlinkClick r:id="rId10"/>
            <a:extLst>
              <a:ext uri="{FF2B5EF4-FFF2-40B4-BE49-F238E27FC236}">
                <a16:creationId xmlns:a16="http://schemas.microsoft.com/office/drawing/2014/main" id="{2C1E53A1-95A8-47F8-9341-4210917C616E}"/>
              </a:ext>
            </a:extLst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937657" y="4241574"/>
            <a:ext cx="808990" cy="10267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5" descr="ТАЧКА">
            <a:hlinkClick r:id="rId12"/>
            <a:extLst>
              <a:ext uri="{FF2B5EF4-FFF2-40B4-BE49-F238E27FC236}">
                <a16:creationId xmlns:a16="http://schemas.microsoft.com/office/drawing/2014/main" id="{B813866E-D50A-4EA1-8437-D601F55E47FF}"/>
              </a:ext>
            </a:extLst>
          </p:cNvPr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166632" y="4304439"/>
            <a:ext cx="1026795" cy="9639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Обновимо научено</a:t>
            </a:r>
            <a:br>
              <a:rPr lang="en-US" sz="4000" dirty="0"/>
            </a:br>
            <a:r>
              <a:rPr lang="sr-Cyrl-RS" sz="2800" dirty="0"/>
              <a:t>Записивање музике/музички знаци/ноте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EE9C51-12AF-43CC-B579-2F3703849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Музика</a:t>
            </a:r>
            <a:r>
              <a:rPr lang="en-US" b="1" dirty="0"/>
              <a:t> </a:t>
            </a:r>
            <a:r>
              <a:rPr lang="en-US" b="1" dirty="0" err="1"/>
              <a:t>се</a:t>
            </a:r>
            <a:r>
              <a:rPr lang="en-US" b="1" dirty="0"/>
              <a:t> </a:t>
            </a:r>
            <a:r>
              <a:rPr lang="en-US" b="1" dirty="0" err="1"/>
              <a:t>записује</a:t>
            </a:r>
            <a:r>
              <a:rPr lang="en-US" b="1" dirty="0"/>
              <a:t> у </a:t>
            </a:r>
            <a:r>
              <a:rPr lang="en-US" b="1" dirty="0" err="1"/>
              <a:t>линијском</a:t>
            </a:r>
            <a:r>
              <a:rPr lang="en-US" b="1" dirty="0"/>
              <a:t> </a:t>
            </a:r>
            <a:r>
              <a:rPr lang="en-US" b="1" dirty="0" err="1"/>
              <a:t>систему</a:t>
            </a:r>
            <a:r>
              <a:rPr lang="en-US" b="1" dirty="0"/>
              <a:t>, </a:t>
            </a:r>
            <a:r>
              <a:rPr lang="en-US" b="1" dirty="0" err="1"/>
              <a:t>кога</a:t>
            </a:r>
            <a:r>
              <a:rPr lang="en-US" b="1" dirty="0"/>
              <a:t> </a:t>
            </a:r>
            <a:r>
              <a:rPr lang="en-US" b="1" dirty="0" err="1"/>
              <a:t>чини</a:t>
            </a:r>
            <a:r>
              <a:rPr lang="en-US" b="1" dirty="0"/>
              <a:t> 5 </a:t>
            </a:r>
            <a:r>
              <a:rPr lang="en-US" b="1" dirty="0" err="1"/>
              <a:t>линија</a:t>
            </a:r>
            <a:r>
              <a:rPr lang="en-US" b="1" dirty="0"/>
              <a:t> и 4 </a:t>
            </a:r>
            <a:r>
              <a:rPr lang="en-US" b="1" dirty="0" err="1"/>
              <a:t>празнине</a:t>
            </a:r>
            <a:r>
              <a:rPr lang="en-US" b="1" dirty="0"/>
              <a:t>.</a:t>
            </a:r>
            <a:endParaRPr lang="en-US" dirty="0"/>
          </a:p>
          <a:p>
            <a:r>
              <a:rPr lang="en-US" dirty="0"/>
              <a:t>ЛИНИЈСКИ СИСТЕМ</a:t>
            </a:r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r>
              <a:rPr lang="en-US" b="1" dirty="0" err="1"/>
              <a:t>Линије</a:t>
            </a:r>
            <a:r>
              <a:rPr lang="en-US" b="1" dirty="0"/>
              <a:t> и </a:t>
            </a:r>
            <a:r>
              <a:rPr lang="en-US" b="1" dirty="0" err="1"/>
              <a:t>празнине</a:t>
            </a:r>
            <a:r>
              <a:rPr lang="en-US" b="1" dirty="0"/>
              <a:t> </a:t>
            </a:r>
            <a:r>
              <a:rPr lang="en-US" b="1" dirty="0" err="1"/>
              <a:t>линијског</a:t>
            </a:r>
            <a:r>
              <a:rPr lang="en-US" b="1" dirty="0"/>
              <a:t> </a:t>
            </a:r>
            <a:r>
              <a:rPr lang="en-US" b="1" dirty="0" err="1"/>
              <a:t>система</a:t>
            </a:r>
            <a:r>
              <a:rPr lang="en-US" b="1" dirty="0"/>
              <a:t> </a:t>
            </a:r>
            <a:r>
              <a:rPr lang="en-US" b="1" dirty="0" err="1"/>
              <a:t>се</a:t>
            </a:r>
            <a:r>
              <a:rPr lang="en-US" b="1" dirty="0"/>
              <a:t> </a:t>
            </a:r>
            <a:r>
              <a:rPr lang="en-US" b="1" dirty="0" err="1"/>
              <a:t>броје</a:t>
            </a:r>
            <a:r>
              <a:rPr lang="en-US" b="1" dirty="0"/>
              <a:t> </a:t>
            </a:r>
            <a:r>
              <a:rPr lang="en-US" b="1" dirty="0" err="1"/>
              <a:t>одоздо</a:t>
            </a:r>
            <a:r>
              <a:rPr lang="en-US" b="1" dirty="0"/>
              <a:t> </a:t>
            </a:r>
            <a:r>
              <a:rPr lang="en-US" b="1" dirty="0" err="1"/>
              <a:t>према</a:t>
            </a:r>
            <a:r>
              <a:rPr lang="en-US" b="1" dirty="0"/>
              <a:t> </a:t>
            </a:r>
            <a:r>
              <a:rPr lang="en-US" b="1" dirty="0" err="1"/>
              <a:t>горе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4" name="Picture 13" descr="LINIJSKI SISTEM">
            <a:hlinkClick r:id="rId2"/>
            <a:extLst>
              <a:ext uri="{FF2B5EF4-FFF2-40B4-BE49-F238E27FC236}">
                <a16:creationId xmlns:a16="http://schemas.microsoft.com/office/drawing/2014/main" id="{CE47EB92-B38B-40C0-91C6-F3C1485A040E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62470" y="3231470"/>
            <a:ext cx="2769833" cy="6792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 descr="brojanje u linijskom sistemu">
            <a:hlinkClick r:id="rId4"/>
            <a:extLst>
              <a:ext uri="{FF2B5EF4-FFF2-40B4-BE49-F238E27FC236}">
                <a16:creationId xmlns:a16="http://schemas.microsoft.com/office/drawing/2014/main" id="{3AB76002-21EE-4DB2-A8AB-4DD03415BFF0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34665" y="4891597"/>
            <a:ext cx="2526437" cy="104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1598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Обновимо научено</a:t>
            </a:r>
            <a:br>
              <a:rPr lang="en-US" sz="4000" dirty="0"/>
            </a:br>
            <a:r>
              <a:rPr lang="sr-Cyrl-RS" sz="2800" dirty="0"/>
              <a:t>Записивање музике/музички знаци/ноте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EE9C51-12AF-43CC-B579-2F3703849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На</a:t>
            </a:r>
            <a:r>
              <a:rPr lang="en-US" b="1" dirty="0"/>
              <a:t> </a:t>
            </a:r>
            <a:r>
              <a:rPr lang="en-US" b="1" dirty="0" err="1"/>
              <a:t>почетку</a:t>
            </a:r>
            <a:r>
              <a:rPr lang="en-US" b="1" dirty="0"/>
              <a:t> </a:t>
            </a:r>
            <a:r>
              <a:rPr lang="en-US" b="1" dirty="0" err="1"/>
              <a:t>сваког</a:t>
            </a:r>
            <a:r>
              <a:rPr lang="en-US" b="1" dirty="0"/>
              <a:t> </a:t>
            </a:r>
            <a:r>
              <a:rPr lang="en-US" b="1" dirty="0" err="1"/>
              <a:t>линијског</a:t>
            </a:r>
            <a:r>
              <a:rPr lang="en-US" b="1" dirty="0"/>
              <a:t> </a:t>
            </a:r>
            <a:r>
              <a:rPr lang="en-US" b="1" dirty="0" err="1"/>
              <a:t>система</a:t>
            </a:r>
            <a:r>
              <a:rPr lang="en-US" b="1" dirty="0"/>
              <a:t> </a:t>
            </a:r>
            <a:r>
              <a:rPr lang="en-US" b="1" dirty="0" err="1"/>
              <a:t>пише</a:t>
            </a:r>
            <a:r>
              <a:rPr lang="en-US" b="1" dirty="0"/>
              <a:t> </a:t>
            </a:r>
            <a:r>
              <a:rPr lang="en-US" b="1" dirty="0" err="1"/>
              <a:t>се</a:t>
            </a:r>
            <a:r>
              <a:rPr lang="en-US" b="1" dirty="0"/>
              <a:t> </a:t>
            </a:r>
            <a:r>
              <a:rPr lang="en-US" b="1" dirty="0" err="1"/>
              <a:t>знак</a:t>
            </a:r>
            <a:r>
              <a:rPr lang="en-US" b="1" dirty="0"/>
              <a:t> </a:t>
            </a:r>
            <a:r>
              <a:rPr lang="en-US" b="1" dirty="0" err="1"/>
              <a:t>који</a:t>
            </a:r>
            <a:r>
              <a:rPr lang="en-US" b="1" dirty="0"/>
              <a:t> </a:t>
            </a:r>
            <a:r>
              <a:rPr lang="en-US" b="1" dirty="0" err="1"/>
              <a:t>одређује</a:t>
            </a:r>
            <a:r>
              <a:rPr lang="en-US" b="1" dirty="0"/>
              <a:t> </a:t>
            </a:r>
            <a:r>
              <a:rPr lang="en-US" b="1" dirty="0" err="1"/>
              <a:t>начин</a:t>
            </a:r>
            <a:r>
              <a:rPr lang="en-US" b="1" dirty="0"/>
              <a:t> (</a:t>
            </a:r>
            <a:r>
              <a:rPr lang="en-US" b="1" dirty="0" err="1"/>
              <a:t>кључ</a:t>
            </a:r>
            <a:r>
              <a:rPr lang="en-US" b="1" dirty="0"/>
              <a:t>) </a:t>
            </a:r>
            <a:r>
              <a:rPr lang="en-US" b="1" dirty="0" err="1"/>
              <a:t>по</a:t>
            </a:r>
            <a:r>
              <a:rPr lang="en-US" b="1" dirty="0"/>
              <a:t> </a:t>
            </a:r>
            <a:r>
              <a:rPr lang="en-US" b="1" dirty="0" err="1"/>
              <a:t>коме</a:t>
            </a:r>
            <a:r>
              <a:rPr lang="en-US" b="1" dirty="0"/>
              <a:t> </a:t>
            </a:r>
            <a:r>
              <a:rPr lang="en-US" b="1" dirty="0" err="1"/>
              <a:t>се</a:t>
            </a:r>
            <a:r>
              <a:rPr lang="en-US" b="1" dirty="0"/>
              <a:t> </a:t>
            </a:r>
            <a:r>
              <a:rPr lang="en-US" b="1" dirty="0" err="1"/>
              <a:t>читају</a:t>
            </a:r>
            <a:r>
              <a:rPr lang="en-US" b="1" dirty="0"/>
              <a:t> </a:t>
            </a:r>
            <a:r>
              <a:rPr lang="en-US" b="1" dirty="0" err="1"/>
              <a:t>ноте</a:t>
            </a:r>
            <a:r>
              <a:rPr lang="en-US" b="1" dirty="0"/>
              <a:t>. </a:t>
            </a:r>
            <a:r>
              <a:rPr lang="en-US" b="1" dirty="0" err="1"/>
              <a:t>Зове</a:t>
            </a:r>
            <a:r>
              <a:rPr lang="en-US" b="1" dirty="0"/>
              <a:t> </a:t>
            </a:r>
            <a:r>
              <a:rPr lang="en-US" b="1" dirty="0" err="1"/>
              <a:t>се</a:t>
            </a:r>
            <a:r>
              <a:rPr lang="en-US" b="1" dirty="0"/>
              <a:t> ВИОЛИНСКИ КЉУЧ.   </a:t>
            </a:r>
            <a:endParaRPr lang="en-US" dirty="0"/>
          </a:p>
          <a:p>
            <a:endParaRPr lang="sr-Cyrl-RS" dirty="0"/>
          </a:p>
          <a:p>
            <a:endParaRPr lang="sr-Cyrl-RS" dirty="0"/>
          </a:p>
          <a:p>
            <a:r>
              <a:rPr lang="en-US" b="1" dirty="0" err="1"/>
              <a:t>Поступак</a:t>
            </a:r>
            <a:r>
              <a:rPr lang="en-US" b="1" dirty="0"/>
              <a:t> </a:t>
            </a:r>
            <a:r>
              <a:rPr lang="en-US" b="1" dirty="0" err="1"/>
              <a:t>цртања</a:t>
            </a:r>
            <a:r>
              <a:rPr lang="en-US" b="1" dirty="0"/>
              <a:t> </a:t>
            </a:r>
            <a:r>
              <a:rPr lang="en-US" b="1" dirty="0" err="1"/>
              <a:t>виолинског</a:t>
            </a:r>
            <a:r>
              <a:rPr lang="en-US" b="1" dirty="0"/>
              <a:t> </a:t>
            </a:r>
            <a:r>
              <a:rPr lang="en-US" b="1" dirty="0" err="1"/>
              <a:t>кључа</a:t>
            </a:r>
            <a:r>
              <a:rPr lang="en-US" b="1" dirty="0"/>
              <a:t> </a:t>
            </a:r>
            <a:r>
              <a:rPr lang="en-US" b="1" dirty="0" err="1"/>
              <a:t>је</a:t>
            </a:r>
            <a:r>
              <a:rPr lang="en-US" b="1" dirty="0"/>
              <a:t> </a:t>
            </a:r>
            <a:r>
              <a:rPr lang="en-US" b="1" dirty="0" err="1"/>
              <a:t>следећи</a:t>
            </a:r>
            <a:r>
              <a:rPr lang="en-US" b="1" dirty="0"/>
              <a:t>: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VIOLINSKI KLJUC 6">
            <a:hlinkClick r:id="rId2"/>
            <a:extLst>
              <a:ext uri="{FF2B5EF4-FFF2-40B4-BE49-F238E27FC236}">
                <a16:creationId xmlns:a16="http://schemas.microsoft.com/office/drawing/2014/main" id="{5FEFA4E6-855C-4254-A8FC-776FD16DF7DB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62401" y="3192304"/>
            <a:ext cx="949325" cy="8089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VIOLINSKI KLJUC 1">
            <a:hlinkClick r:id="rId4"/>
            <a:extLst>
              <a:ext uri="{FF2B5EF4-FFF2-40B4-BE49-F238E27FC236}">
                <a16:creationId xmlns:a16="http://schemas.microsoft.com/office/drawing/2014/main" id="{492CFF23-5521-4D36-9E4F-253A6EBF0ADE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94028" y="4841705"/>
            <a:ext cx="724535" cy="619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VIOLINSKI KLJUC 2">
            <a:hlinkClick r:id="rId6"/>
            <a:extLst>
              <a:ext uri="{FF2B5EF4-FFF2-40B4-BE49-F238E27FC236}">
                <a16:creationId xmlns:a16="http://schemas.microsoft.com/office/drawing/2014/main" id="{A96201E1-AC2F-4C9A-9660-48F28DD8BCD6}"/>
              </a:ext>
            </a:extLst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11492" y="4841704"/>
            <a:ext cx="724535" cy="619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VIOLINSKI KLJUC 3">
            <a:hlinkClick r:id="rId8"/>
            <a:extLst>
              <a:ext uri="{FF2B5EF4-FFF2-40B4-BE49-F238E27FC236}">
                <a16:creationId xmlns:a16="http://schemas.microsoft.com/office/drawing/2014/main" id="{416692A7-A9A7-4A6F-8494-47758C35DA91}"/>
              </a:ext>
            </a:extLst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79750" y="4841703"/>
            <a:ext cx="724535" cy="619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VIOLINSKI KLJUC 4">
            <a:hlinkClick r:id="rId10"/>
            <a:extLst>
              <a:ext uri="{FF2B5EF4-FFF2-40B4-BE49-F238E27FC236}">
                <a16:creationId xmlns:a16="http://schemas.microsoft.com/office/drawing/2014/main" id="{B3C48ECF-AEC2-483B-988B-3FE4F3969DF9}"/>
              </a:ext>
            </a:extLst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622032" y="4841703"/>
            <a:ext cx="724535" cy="619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VIOLINSKI KLJUC 5">
            <a:hlinkClick r:id="rId12"/>
            <a:extLst>
              <a:ext uri="{FF2B5EF4-FFF2-40B4-BE49-F238E27FC236}">
                <a16:creationId xmlns:a16="http://schemas.microsoft.com/office/drawing/2014/main" id="{17A2A668-BFFC-457E-8633-455373955E95}"/>
              </a:ext>
            </a:extLst>
          </p:cNvPr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733732" y="4841703"/>
            <a:ext cx="724535" cy="619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VIOLINSKI KLJUC 6">
            <a:hlinkClick r:id="rId2"/>
            <a:extLst>
              <a:ext uri="{FF2B5EF4-FFF2-40B4-BE49-F238E27FC236}">
                <a16:creationId xmlns:a16="http://schemas.microsoft.com/office/drawing/2014/main" id="{6B3AB3B0-137B-4BE5-B83C-06956E54F3BF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5432" y="4841703"/>
            <a:ext cx="724535" cy="619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8059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Обновимо научено</a:t>
            </a:r>
            <a:br>
              <a:rPr lang="en-US" sz="4000" dirty="0"/>
            </a:br>
            <a:r>
              <a:rPr lang="sr-Cyrl-RS" sz="2800" dirty="0"/>
              <a:t>Записивање музике/музички знаци/ноте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EE9C51-12AF-43CC-B579-2F3703849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Током</a:t>
            </a:r>
            <a:r>
              <a:rPr lang="en-US" b="1" dirty="0"/>
              <a:t> </a:t>
            </a:r>
            <a:r>
              <a:rPr lang="en-US" b="1" dirty="0" err="1"/>
              <a:t>песме</a:t>
            </a:r>
            <a:r>
              <a:rPr lang="en-US" b="1" dirty="0"/>
              <a:t> </a:t>
            </a:r>
            <a:r>
              <a:rPr lang="en-US" b="1" dirty="0" err="1"/>
              <a:t>линијски</a:t>
            </a:r>
            <a:r>
              <a:rPr lang="en-US" b="1" dirty="0"/>
              <a:t> </a:t>
            </a:r>
            <a:r>
              <a:rPr lang="en-US" b="1" dirty="0" err="1"/>
              <a:t>систем</a:t>
            </a:r>
            <a:r>
              <a:rPr lang="en-US" b="1" dirty="0"/>
              <a:t> </a:t>
            </a:r>
            <a:r>
              <a:rPr lang="en-US" b="1" dirty="0" err="1"/>
              <a:t>се</a:t>
            </a:r>
            <a:r>
              <a:rPr lang="en-US" b="1" dirty="0"/>
              <a:t> </a:t>
            </a:r>
            <a:r>
              <a:rPr lang="en-US" b="1" dirty="0" err="1"/>
              <a:t>пресеца</a:t>
            </a:r>
            <a:r>
              <a:rPr lang="en-US" b="1" dirty="0"/>
              <a:t> </a:t>
            </a:r>
            <a:r>
              <a:rPr lang="en-US" b="1" dirty="0" err="1"/>
              <a:t>усправним</a:t>
            </a:r>
            <a:r>
              <a:rPr lang="en-US" b="1" dirty="0"/>
              <a:t> </a:t>
            </a:r>
            <a:r>
              <a:rPr lang="en-US" b="1" dirty="0" err="1"/>
              <a:t>линијама</a:t>
            </a:r>
            <a:r>
              <a:rPr lang="en-US" b="1" dirty="0"/>
              <a:t> </a:t>
            </a:r>
            <a:r>
              <a:rPr lang="en-US" b="1" dirty="0" err="1"/>
              <a:t>које</a:t>
            </a:r>
            <a:r>
              <a:rPr lang="en-US" b="1" dirty="0"/>
              <a:t> </a:t>
            </a:r>
            <a:r>
              <a:rPr lang="en-US" b="1" dirty="0" err="1"/>
              <a:t>се</a:t>
            </a:r>
            <a:r>
              <a:rPr lang="en-US" b="1" dirty="0"/>
              <a:t> </a:t>
            </a:r>
            <a:r>
              <a:rPr lang="en-US" b="1" dirty="0" err="1"/>
              <a:t>зову</a:t>
            </a:r>
            <a:r>
              <a:rPr lang="en-US" b="1" dirty="0"/>
              <a:t> ТАКТИЦЕ, а </a:t>
            </a:r>
            <a:r>
              <a:rPr lang="en-US" b="1" dirty="0" err="1"/>
              <a:t>мале</a:t>
            </a:r>
            <a:r>
              <a:rPr lang="en-US" b="1" dirty="0"/>
              <a:t> </a:t>
            </a:r>
            <a:r>
              <a:rPr lang="en-US" b="1" dirty="0" err="1"/>
              <a:t>целине</a:t>
            </a:r>
            <a:r>
              <a:rPr lang="en-US" b="1" dirty="0"/>
              <a:t> </a:t>
            </a:r>
            <a:r>
              <a:rPr lang="en-US" b="1" dirty="0" err="1"/>
              <a:t>које</a:t>
            </a:r>
            <a:r>
              <a:rPr lang="en-US" b="1" dirty="0"/>
              <a:t> </a:t>
            </a:r>
            <a:r>
              <a:rPr lang="en-US" b="1" dirty="0" err="1"/>
              <a:t>настају</a:t>
            </a:r>
            <a:r>
              <a:rPr lang="en-US" b="1" dirty="0"/>
              <a:t> </a:t>
            </a:r>
            <a:r>
              <a:rPr lang="en-US" b="1" dirty="0" err="1"/>
              <a:t>између</a:t>
            </a:r>
            <a:r>
              <a:rPr lang="en-US" b="1" dirty="0"/>
              <a:t> </a:t>
            </a:r>
            <a:r>
              <a:rPr lang="en-US" b="1" dirty="0" err="1"/>
              <a:t>тактица</a:t>
            </a:r>
            <a:r>
              <a:rPr lang="en-US" b="1" dirty="0"/>
              <a:t> </a:t>
            </a:r>
            <a:r>
              <a:rPr lang="en-US" b="1" dirty="0" err="1"/>
              <a:t>зову</a:t>
            </a:r>
            <a:r>
              <a:rPr lang="en-US" b="1" dirty="0"/>
              <a:t> </a:t>
            </a:r>
            <a:r>
              <a:rPr lang="en-US" b="1" dirty="0" err="1"/>
              <a:t>се</a:t>
            </a:r>
            <a:r>
              <a:rPr lang="en-US" b="1" dirty="0"/>
              <a:t> ТАКТОВИ. </a:t>
            </a:r>
            <a:r>
              <a:rPr lang="en-US" b="1" dirty="0" err="1"/>
              <a:t>Да</a:t>
            </a:r>
            <a:r>
              <a:rPr lang="en-US" b="1" dirty="0"/>
              <a:t> </a:t>
            </a:r>
            <a:r>
              <a:rPr lang="en-US" b="1" dirty="0" err="1"/>
              <a:t>би</a:t>
            </a:r>
            <a:r>
              <a:rPr lang="en-US" b="1" dirty="0"/>
              <a:t> </a:t>
            </a:r>
            <a:r>
              <a:rPr lang="en-US" b="1" dirty="0" err="1"/>
              <a:t>се</a:t>
            </a:r>
            <a:r>
              <a:rPr lang="en-US" b="1" dirty="0"/>
              <a:t> </a:t>
            </a:r>
            <a:r>
              <a:rPr lang="en-US" b="1" dirty="0" err="1"/>
              <a:t>обележио</a:t>
            </a:r>
            <a:r>
              <a:rPr lang="en-US" b="1" dirty="0"/>
              <a:t> </a:t>
            </a:r>
            <a:r>
              <a:rPr lang="en-US" b="1" dirty="0" err="1"/>
              <a:t>крај</a:t>
            </a:r>
            <a:r>
              <a:rPr lang="en-US" b="1" dirty="0"/>
              <a:t> </a:t>
            </a:r>
            <a:r>
              <a:rPr lang="en-US" b="1" dirty="0" err="1"/>
              <a:t>песме</a:t>
            </a:r>
            <a:r>
              <a:rPr lang="en-US" b="1" dirty="0"/>
              <a:t> </a:t>
            </a:r>
            <a:r>
              <a:rPr lang="en-US" b="1" dirty="0" err="1"/>
              <a:t>стављају</a:t>
            </a:r>
            <a:r>
              <a:rPr lang="en-US" b="1" dirty="0"/>
              <a:t> </a:t>
            </a:r>
            <a:r>
              <a:rPr lang="en-US" b="1" dirty="0" err="1"/>
              <a:t>се</a:t>
            </a:r>
            <a:r>
              <a:rPr lang="en-US" b="1" dirty="0"/>
              <a:t> </a:t>
            </a:r>
            <a:r>
              <a:rPr lang="en-US" b="1" dirty="0" err="1"/>
              <a:t>две</a:t>
            </a:r>
            <a:r>
              <a:rPr lang="en-US" b="1" dirty="0"/>
              <a:t> </a:t>
            </a:r>
            <a:r>
              <a:rPr lang="en-US" b="1" dirty="0" err="1"/>
              <a:t>тактице</a:t>
            </a:r>
            <a:r>
              <a:rPr lang="en-US" b="1" dirty="0"/>
              <a:t>.</a:t>
            </a:r>
            <a:endParaRPr lang="en-US" dirty="0"/>
          </a:p>
          <a:p>
            <a:endParaRPr lang="sr-Cyrl-RS" dirty="0"/>
          </a:p>
          <a:p>
            <a:endParaRPr lang="sr-Cyrl-R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4" name="Picture 13" descr="Такт">
            <a:hlinkClick r:id="rId2"/>
            <a:extLst>
              <a:ext uri="{FF2B5EF4-FFF2-40B4-BE49-F238E27FC236}">
                <a16:creationId xmlns:a16="http://schemas.microsoft.com/office/drawing/2014/main" id="{317FE3C4-0810-4D59-A35C-54D134B4126B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0490" y="3959441"/>
            <a:ext cx="5252476" cy="10230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197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Обновимо научено</a:t>
            </a:r>
            <a:br>
              <a:rPr lang="en-US" sz="4000" dirty="0"/>
            </a:br>
            <a:r>
              <a:rPr lang="sr-Cyrl-RS" sz="2800" dirty="0"/>
              <a:t>Записивање музике/музички знаци/ноте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EE9C51-12AF-43CC-B579-2F3703849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endParaRPr lang="sr-Cyrl-R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58A5DA-6F5A-41C1-A102-2148DE244C19}"/>
              </a:ext>
            </a:extLst>
          </p:cNvPr>
          <p:cNvSpPr txBox="1"/>
          <p:nvPr/>
        </p:nvSpPr>
        <p:spPr>
          <a:xfrm>
            <a:off x="923277" y="1984131"/>
            <a:ext cx="787449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Ноте које сте ви учили припадају </a:t>
            </a:r>
            <a:r>
              <a:rPr lang="en-US" dirty="0"/>
              <a:t>C-dur </a:t>
            </a:r>
            <a:r>
              <a:rPr lang="sr-Cyrl-RS" dirty="0"/>
              <a:t>лествици</a:t>
            </a:r>
            <a:r>
              <a:rPr lang="en-US" dirty="0"/>
              <a:t>.</a:t>
            </a:r>
          </a:p>
          <a:p>
            <a:r>
              <a:rPr lang="sr-Cyrl-RS" dirty="0"/>
              <a:t>Нису сви четвртаци обрадили све ноте</a:t>
            </a:r>
            <a:r>
              <a:rPr lang="en-US" dirty="0"/>
              <a:t> C-dur</a:t>
            </a:r>
            <a:r>
              <a:rPr lang="sr-Cyrl-RS" dirty="0"/>
              <a:t> лествице, зато прескочите питања она која су о нотама које нисте радили када наиђете на њих.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C6B306-9C4A-4DF3-A53B-C10D56D6F6D5}"/>
              </a:ext>
            </a:extLst>
          </p:cNvPr>
          <p:cNvSpPr txBox="1"/>
          <p:nvPr/>
        </p:nvSpPr>
        <p:spPr>
          <a:xfrm>
            <a:off x="1305016" y="3289168"/>
            <a:ext cx="5370992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Па хајде да кренемо са питањима. Кликните на један од понуђених одговора.</a:t>
            </a:r>
          </a:p>
          <a:p>
            <a:r>
              <a:rPr lang="sr-Cyrl-RS" dirty="0"/>
              <a:t>Тачан одговор вас води на наредно питање, а нетачан вас враћа да размислите још једном и дате тачан одговор.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35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Обновимо научено</a:t>
            </a:r>
            <a:br>
              <a:rPr lang="en-US" sz="4000" dirty="0"/>
            </a:br>
            <a:r>
              <a:rPr lang="sr-Cyrl-RS" sz="2800" dirty="0"/>
              <a:t>Записивање музике/музички знаци/ноте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EE9C51-12AF-43CC-B579-2F3703849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endParaRPr lang="sr-Cyrl-R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58A5DA-6F5A-41C1-A102-2148DE244C19}"/>
              </a:ext>
            </a:extLst>
          </p:cNvPr>
          <p:cNvSpPr txBox="1"/>
          <p:nvPr/>
        </p:nvSpPr>
        <p:spPr>
          <a:xfrm>
            <a:off x="941033" y="2101332"/>
            <a:ext cx="424352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1.</a:t>
            </a:r>
            <a:r>
              <a:rPr lang="en-US" dirty="0"/>
              <a:t>C-dur </a:t>
            </a:r>
            <a:r>
              <a:rPr lang="sr-Cyrl-RS" dirty="0"/>
              <a:t>лествицу чини колико нота:</a:t>
            </a:r>
            <a:endParaRPr lang="en-US" dirty="0"/>
          </a:p>
        </p:txBody>
      </p:sp>
      <p:sp>
        <p:nvSpPr>
          <p:cNvPr id="4" name="TextBox 3">
            <a:hlinkClick r:id="rId2" action="ppaction://hlinksldjump"/>
            <a:extLst>
              <a:ext uri="{FF2B5EF4-FFF2-40B4-BE49-F238E27FC236}">
                <a16:creationId xmlns:a16="http://schemas.microsoft.com/office/drawing/2014/main" id="{22F586D1-8B37-4371-AA67-2E5EE25965B1}"/>
              </a:ext>
            </a:extLst>
          </p:cNvPr>
          <p:cNvSpPr txBox="1"/>
          <p:nvPr/>
        </p:nvSpPr>
        <p:spPr>
          <a:xfrm>
            <a:off x="1216241" y="2732370"/>
            <a:ext cx="160685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а) 8</a:t>
            </a:r>
            <a:endParaRPr lang="en-US" dirty="0"/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0D7F845F-E12B-4C68-AC65-9B57E46A9D20}"/>
              </a:ext>
            </a:extLst>
          </p:cNvPr>
          <p:cNvSpPr txBox="1"/>
          <p:nvPr/>
        </p:nvSpPr>
        <p:spPr>
          <a:xfrm>
            <a:off x="1216241" y="3221171"/>
            <a:ext cx="160685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б) 7</a:t>
            </a:r>
            <a:endParaRPr lang="en-US" dirty="0"/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4D0116CA-6B0E-4FE3-BB9F-38D8B734885A}"/>
              </a:ext>
            </a:extLst>
          </p:cNvPr>
          <p:cNvSpPr txBox="1"/>
          <p:nvPr/>
        </p:nvSpPr>
        <p:spPr>
          <a:xfrm>
            <a:off x="1349405" y="3709972"/>
            <a:ext cx="134052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в)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1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Обновимо научено</a:t>
            </a:r>
            <a:br>
              <a:rPr lang="en-US" sz="4000" dirty="0"/>
            </a:br>
            <a:r>
              <a:rPr lang="sr-Cyrl-RS" sz="2800" dirty="0"/>
              <a:t>Записивање музике/музички знаци/ноте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EE9C51-12AF-43CC-B579-2F3703849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endParaRPr lang="sr-Cyrl-R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58A5DA-6F5A-41C1-A102-2148DE244C19}"/>
              </a:ext>
            </a:extLst>
          </p:cNvPr>
          <p:cNvSpPr txBox="1"/>
          <p:nvPr/>
        </p:nvSpPr>
        <p:spPr>
          <a:xfrm>
            <a:off x="381740" y="2228101"/>
            <a:ext cx="424352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1.</a:t>
            </a:r>
            <a:r>
              <a:rPr lang="en-US" dirty="0"/>
              <a:t> </a:t>
            </a:r>
            <a:r>
              <a:rPr lang="sr-Cyrl-RS" dirty="0"/>
              <a:t>Називи нота су:</a:t>
            </a:r>
            <a:endParaRPr lang="en-US" dirty="0"/>
          </a:p>
        </p:txBody>
      </p:sp>
      <p:sp>
        <p:nvSpPr>
          <p:cNvPr id="4" name="TextBox 3">
            <a:hlinkClick r:id="rId2" action="ppaction://hlinksldjump"/>
            <a:extLst>
              <a:ext uri="{FF2B5EF4-FFF2-40B4-BE49-F238E27FC236}">
                <a16:creationId xmlns:a16="http://schemas.microsoft.com/office/drawing/2014/main" id="{22F586D1-8B37-4371-AA67-2E5EE25965B1}"/>
              </a:ext>
            </a:extLst>
          </p:cNvPr>
          <p:cNvSpPr txBox="1"/>
          <p:nvPr/>
        </p:nvSpPr>
        <p:spPr>
          <a:xfrm>
            <a:off x="1216241" y="2732371"/>
            <a:ext cx="45808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а) ДО,ПИ,РИ,МЕ,СИ,СОЛ,ЛА,СЕ</a:t>
            </a:r>
            <a:endParaRPr lang="en-US" dirty="0"/>
          </a:p>
        </p:txBody>
      </p:sp>
      <p:sp>
        <p:nvSpPr>
          <p:cNvPr id="6" name="TextBox 5">
            <a:hlinkClick r:id="rId2" action="ppaction://hlinksldjump"/>
            <a:extLst>
              <a:ext uri="{FF2B5EF4-FFF2-40B4-BE49-F238E27FC236}">
                <a16:creationId xmlns:a16="http://schemas.microsoft.com/office/drawing/2014/main" id="{0D7F845F-E12B-4C68-AC65-9B57E46A9D20}"/>
              </a:ext>
            </a:extLst>
          </p:cNvPr>
          <p:cNvSpPr txBox="1"/>
          <p:nvPr/>
        </p:nvSpPr>
        <p:spPr>
          <a:xfrm>
            <a:off x="1393793" y="3282785"/>
            <a:ext cx="414587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б) ДО,РЕ,МИ,ФА,СИ,СОЛ,ЛА,СЕ </a:t>
            </a:r>
            <a:endParaRPr lang="en-US" dirty="0"/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4D0116CA-6B0E-4FE3-BB9F-38D8B734885A}"/>
              </a:ext>
            </a:extLst>
          </p:cNvPr>
          <p:cNvSpPr txBox="1"/>
          <p:nvPr/>
        </p:nvSpPr>
        <p:spPr>
          <a:xfrm>
            <a:off x="1389354" y="3833200"/>
            <a:ext cx="423464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в) ДО,РЕ,МИ,ФА,СОЛ,ЛА,СИ,ДО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2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Обновимо научено</a:t>
            </a:r>
            <a:br>
              <a:rPr lang="en-US" sz="4000" dirty="0"/>
            </a:br>
            <a:r>
              <a:rPr lang="sr-Cyrl-RS" sz="2800" dirty="0"/>
              <a:t>Записивање музике/музички знаци/ноте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EE9C51-12AF-43CC-B579-2F3703849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endParaRPr lang="sr-Cyrl-R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58A5DA-6F5A-41C1-A102-2148DE244C19}"/>
              </a:ext>
            </a:extLst>
          </p:cNvPr>
          <p:cNvSpPr txBox="1"/>
          <p:nvPr/>
        </p:nvSpPr>
        <p:spPr>
          <a:xfrm>
            <a:off x="1216241" y="2087832"/>
            <a:ext cx="598354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1.</a:t>
            </a:r>
            <a:r>
              <a:rPr lang="en-US" dirty="0"/>
              <a:t> </a:t>
            </a:r>
            <a:r>
              <a:rPr lang="sr-Cyrl-RS" dirty="0"/>
              <a:t>Које све ноте препознајеш у овом нотном запису?</a:t>
            </a:r>
            <a:endParaRPr lang="en-US" dirty="0"/>
          </a:p>
        </p:txBody>
      </p:sp>
      <p:sp>
        <p:nvSpPr>
          <p:cNvPr id="4" name="TextBox 3">
            <a:hlinkClick r:id="rId2" action="ppaction://hlinksldjump"/>
            <a:extLst>
              <a:ext uri="{FF2B5EF4-FFF2-40B4-BE49-F238E27FC236}">
                <a16:creationId xmlns:a16="http://schemas.microsoft.com/office/drawing/2014/main" id="{22F586D1-8B37-4371-AA67-2E5EE25965B1}"/>
              </a:ext>
            </a:extLst>
          </p:cNvPr>
          <p:cNvSpPr txBox="1"/>
          <p:nvPr/>
        </p:nvSpPr>
        <p:spPr>
          <a:xfrm>
            <a:off x="1216241" y="2732371"/>
            <a:ext cx="45808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а)СОЛ,ФА,МИ,РЕ,ДО</a:t>
            </a:r>
            <a:endParaRPr lang="en-US" dirty="0"/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0D7F845F-E12B-4C68-AC65-9B57E46A9D20}"/>
              </a:ext>
            </a:extLst>
          </p:cNvPr>
          <p:cNvSpPr txBox="1"/>
          <p:nvPr/>
        </p:nvSpPr>
        <p:spPr>
          <a:xfrm>
            <a:off x="1136341" y="3275515"/>
            <a:ext cx="414587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б)ДО,РЕ,МИ,ЛА</a:t>
            </a:r>
            <a:endParaRPr lang="en-US" dirty="0"/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4D0116CA-6B0E-4FE3-BB9F-38D8B734885A}"/>
              </a:ext>
            </a:extLst>
          </p:cNvPr>
          <p:cNvSpPr txBox="1"/>
          <p:nvPr/>
        </p:nvSpPr>
        <p:spPr>
          <a:xfrm>
            <a:off x="1389354" y="3779784"/>
            <a:ext cx="423464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/>
              <a:t>в)ЛА,СОЛ,ФА,МИ,РЕ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FE1898-F252-4F6C-95AC-1F9C77AE58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3087" y="4322928"/>
            <a:ext cx="7688062" cy="15466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2489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t music design templat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heet music design slides.potx" id="{09D230C4-ED1F-4782-ABA0-B528A81E30C6}" vid="{782C1FB5-44AD-41D7-B4F1-9A54F55FAEF7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Sheet music design slides</Template>
  <TotalTime>125</TotalTime>
  <Words>730</Words>
  <Application>Microsoft Office PowerPoint</Application>
  <PresentationFormat>Widescreen</PresentationFormat>
  <Paragraphs>104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Sheet music design template</vt:lpstr>
      <vt:lpstr>Музичка култура</vt:lpstr>
      <vt:lpstr>Обновимо научено Записивање музике/музички знаци/ноте</vt:lpstr>
      <vt:lpstr>Обновимо научено Записивање музике/музички знаци/ноте</vt:lpstr>
      <vt:lpstr>Обновимо научено Записивање музике/музички знаци/ноте</vt:lpstr>
      <vt:lpstr>Обновимо научено Записивање музике/музички знаци/ноте</vt:lpstr>
      <vt:lpstr>Обновимо научено Записивање музике/музички знаци/ноте</vt:lpstr>
      <vt:lpstr>Обновимо научено Записивање музике/музички знаци/ноте</vt:lpstr>
      <vt:lpstr>Обновимо научено Записивање музике/музички знаци/ноте</vt:lpstr>
      <vt:lpstr>Обновимо научено Записивање музике/музички знаци/ноте</vt:lpstr>
      <vt:lpstr>Обновимо научено Записивање музике/музички знаци/ноте</vt:lpstr>
      <vt:lpstr>Обновимо научено Записивање музике/музички знаци/ноте</vt:lpstr>
      <vt:lpstr>Обновимо научено Записивање музике/музички знаци/ноте</vt:lpstr>
      <vt:lpstr>Обновимо научено Записивање музике/музички знаци/ноте</vt:lpstr>
      <vt:lpstr>Обновимо научено Записивање музике/музички знаци/ноте</vt:lpstr>
      <vt:lpstr>Обновимо научено Записивање музике/музички знаци/ноте</vt:lpstr>
      <vt:lpstr>Обновимо научено Записивање музике/музички знаци/ноте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Музичка култура</dc:title>
  <dc:creator>Irena</dc:creator>
  <cp:lastModifiedBy>Irena</cp:lastModifiedBy>
  <cp:revision>10</cp:revision>
  <dcterms:created xsi:type="dcterms:W3CDTF">2020-04-20T13:20:20Z</dcterms:created>
  <dcterms:modified xsi:type="dcterms:W3CDTF">2020-04-20T15:25:40Z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